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7" r:id="rId2"/>
    <p:sldId id="372" r:id="rId3"/>
    <p:sldId id="374" r:id="rId4"/>
    <p:sldId id="375" r:id="rId5"/>
    <p:sldId id="376" r:id="rId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39">
          <p15:clr>
            <a:srgbClr val="A4A3A4"/>
          </p15:clr>
        </p15:guide>
        <p15:guide id="2" orient="horz" pos="2453">
          <p15:clr>
            <a:srgbClr val="A4A3A4"/>
          </p15:clr>
        </p15:guide>
        <p15:guide id="3" pos="1354">
          <p15:clr>
            <a:srgbClr val="A4A3A4"/>
          </p15:clr>
        </p15:guide>
        <p15:guide id="4" pos="5626">
          <p15:clr>
            <a:srgbClr val="A4A3A4"/>
          </p15:clr>
        </p15:guide>
        <p15:guide id="5" pos="3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21"/>
    <a:srgbClr val="3197FD"/>
    <a:srgbClr val="FCC409"/>
    <a:srgbClr val="276FE9"/>
    <a:srgbClr val="9FB8CD"/>
    <a:srgbClr val="335A89"/>
    <a:srgbClr val="31859C"/>
    <a:srgbClr val="476992"/>
    <a:srgbClr val="556A83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9" autoAdjust="0"/>
    <p:restoredTop sz="91771" autoAdjust="0"/>
  </p:normalViewPr>
  <p:slideViewPr>
    <p:cSldViewPr snapToGrid="0">
      <p:cViewPr>
        <p:scale>
          <a:sx n="111" d="100"/>
          <a:sy n="111" d="100"/>
        </p:scale>
        <p:origin x="-3570" y="-990"/>
      </p:cViewPr>
      <p:guideLst>
        <p:guide orient="horz" pos="939"/>
        <p:guide orient="horz" pos="2453"/>
        <p:guide pos="1354"/>
        <p:guide pos="5626"/>
        <p:guide pos="35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9564" cy="493868"/>
          </a:xfrm>
          <a:prstGeom prst="rect">
            <a:avLst/>
          </a:prstGeom>
        </p:spPr>
        <p:txBody>
          <a:bodyPr vert="horz" lIns="90767" tIns="45383" rIns="90767" bIns="453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627" y="2"/>
            <a:ext cx="2919564" cy="493868"/>
          </a:xfrm>
          <a:prstGeom prst="rect">
            <a:avLst/>
          </a:prstGeom>
        </p:spPr>
        <p:txBody>
          <a:bodyPr vert="horz" lIns="90767" tIns="45383" rIns="90767" bIns="45383" rtlCol="0"/>
          <a:lstStyle>
            <a:lvl1pPr algn="r">
              <a:defRPr sz="1200"/>
            </a:lvl1pPr>
          </a:lstStyle>
          <a:p>
            <a:fld id="{ADCDF066-7433-4474-813E-04C3AE0C666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7" tIns="45383" rIns="90767" bIns="45383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262" y="4686224"/>
            <a:ext cx="5389240" cy="4440077"/>
          </a:xfrm>
          <a:prstGeom prst="rect">
            <a:avLst/>
          </a:prstGeom>
        </p:spPr>
        <p:txBody>
          <a:bodyPr vert="horz" lIns="90767" tIns="45383" rIns="90767" bIns="453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0868"/>
            <a:ext cx="2919564" cy="493867"/>
          </a:xfrm>
          <a:prstGeom prst="rect">
            <a:avLst/>
          </a:prstGeom>
        </p:spPr>
        <p:txBody>
          <a:bodyPr vert="horz" lIns="90767" tIns="45383" rIns="90767" bIns="453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627" y="9370868"/>
            <a:ext cx="2919564" cy="493867"/>
          </a:xfrm>
          <a:prstGeom prst="rect">
            <a:avLst/>
          </a:prstGeom>
        </p:spPr>
        <p:txBody>
          <a:bodyPr vert="horz" lIns="90767" tIns="45383" rIns="90767" bIns="45383" rtlCol="0" anchor="b"/>
          <a:lstStyle>
            <a:lvl1pPr algn="r">
              <a:defRPr sz="1200"/>
            </a:lvl1pPr>
          </a:lstStyle>
          <a:p>
            <a:fld id="{D8833F93-8AA9-4F5F-8C52-C7F90CD04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26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0138" y="679450"/>
            <a:ext cx="4535487" cy="3402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73577" y="4308049"/>
            <a:ext cx="5388610" cy="4081309"/>
          </a:xfrm>
          <a:prstGeom prst="rect">
            <a:avLst/>
          </a:prstGeom>
        </p:spPr>
        <p:txBody>
          <a:bodyPr spcFirstLastPara="1" wrap="square" lIns="90319" tIns="90319" rIns="90319" bIns="90319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7774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33F93-8AA9-4F5F-8C52-C7F90CD0494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82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6BB-86CA-475E-9864-78D9C08C0DB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5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3306"/>
            <a:ext cx="9144000" cy="533469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3307"/>
          </a:xfrm>
          <a:solidFill>
            <a:srgbClr val="276FE9"/>
          </a:solidFill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FCC409"/>
                </a:solidFill>
              </a:rPr>
              <a:t>Аренда точек в Международном       аэропорту «Байкал» (Улан-Удэ)</a:t>
            </a:r>
            <a:endParaRPr lang="ru-RU" sz="3200" b="1" dirty="0">
              <a:solidFill>
                <a:srgbClr val="FCC409"/>
              </a:solidFill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6062" y="96557"/>
            <a:ext cx="1044404" cy="25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86800" y="397626"/>
            <a:ext cx="333666" cy="333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94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" y="6253163"/>
            <a:ext cx="6096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56" y="3706312"/>
            <a:ext cx="3837250" cy="191862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71559" y="1957697"/>
            <a:ext cx="41191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Более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 направлений в маршрутной сети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Активное развитие региональной авиации, как основного драйвера роста транспортной доступности региона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Начало реализации проекта строительства нового терминала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Пассажиропоток в 202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году по прогнозу превысит уровень 2017 года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более, чем в 2 раза (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CAGR – 1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6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%)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49006" y="4564627"/>
            <a:ext cx="409092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endParaRPr lang="ru-RU" sz="1100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87340" y="919126"/>
            <a:ext cx="1804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Аэропорт Улан-Удэ начал</a:t>
            </a:r>
            <a:br>
              <a:rPr lang="ru-RU" altLang="ru-RU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</a:br>
            <a:r>
              <a:rPr lang="ru-RU" altLang="ru-RU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свою работу в 1</a:t>
            </a:r>
            <a:r>
              <a:rPr lang="en-US" altLang="ru-RU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925</a:t>
            </a:r>
            <a:r>
              <a:rPr lang="ru-RU" altLang="ru-RU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altLang="ru-RU" sz="9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году</a:t>
            </a:r>
            <a:endParaRPr lang="ru-RU" sz="9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08463" y="918638"/>
            <a:ext cx="18180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Аэропорт федерального</a:t>
            </a:r>
            <a:br>
              <a:rPr lang="ru-RU" altLang="ru-RU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</a:br>
            <a:r>
              <a:rPr lang="ru-RU" altLang="ru-RU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значения, имеет статус </a:t>
            </a:r>
            <a:br>
              <a:rPr lang="ru-RU" altLang="ru-RU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</a:br>
            <a:r>
              <a:rPr lang="ru-RU" altLang="ru-RU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международного </a:t>
            </a:r>
            <a:endParaRPr lang="ru-RU" sz="9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"/>
            <a:ext cx="4716016" cy="771188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944216" cy="5105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1520" y="1436395"/>
            <a:ext cx="6963064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АЭРОПОРТ ГОРОДА УЛАН-УДЭ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ОДИН ИЗ КРУПНЕЙШИХ АЭРОПОРТОВ ДАЛЬНЕГО ВОСТОКА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0075" y="5159522"/>
            <a:ext cx="3899784" cy="5513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0457" y="2570595"/>
            <a:ext cx="3779021" cy="2271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45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930276" y="516913"/>
            <a:ext cx="5116483" cy="10548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Международный аэропорт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Улан-Удэ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предлагает в аренду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площади для осуществления коммерческой деятельности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ru-RU" sz="1000" b="1" dirty="0"/>
          </a:p>
        </p:txBody>
      </p:sp>
      <p:pic>
        <p:nvPicPr>
          <p:cNvPr id="15" name="Рисунок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0" y="365761"/>
            <a:ext cx="2083555" cy="544484"/>
          </a:xfrm>
          <a:prstGeom prst="rect">
            <a:avLst/>
          </a:prstGeom>
        </p:spPr>
      </p:pic>
      <p:sp>
        <p:nvSpPr>
          <p:cNvPr id="16" name="Текст 3"/>
          <p:cNvSpPr txBox="1">
            <a:spLocks/>
          </p:cNvSpPr>
          <p:nvPr/>
        </p:nvSpPr>
        <p:spPr>
          <a:xfrm>
            <a:off x="277260" y="1355623"/>
            <a:ext cx="2383599" cy="138170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ru-RU" altLang="ru-RU" sz="1000" b="1" dirty="0" smtClean="0">
                <a:solidFill>
                  <a:schemeClr val="tx2">
                    <a:lumMod val="75000"/>
                  </a:schemeClr>
                </a:solidFill>
              </a:rPr>
              <a:t>Численность населения:</a:t>
            </a:r>
          </a:p>
          <a:p>
            <a:pPr>
              <a:lnSpc>
                <a:spcPct val="110000"/>
              </a:lnSpc>
              <a:defRPr/>
            </a:pPr>
            <a:r>
              <a:rPr lang="ru-RU" altLang="ru-RU" sz="1000" b="1" dirty="0" smtClean="0">
                <a:solidFill>
                  <a:schemeClr val="tx2">
                    <a:lumMod val="75000"/>
                  </a:schemeClr>
                </a:solidFill>
              </a:rPr>
              <a:t>Республика Бурятия </a:t>
            </a:r>
            <a:r>
              <a:rPr lang="ru-RU" altLang="ru-RU" sz="10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</a:rPr>
              <a:t>984,1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 тыс. чел. </a:t>
            </a:r>
            <a:b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</a:rPr>
              <a:t>Улан-Удэ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</a:rPr>
              <a:t>430,6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тыс. чел.</a:t>
            </a:r>
          </a:p>
          <a:p>
            <a:pPr>
              <a:lnSpc>
                <a:spcPct val="110000"/>
              </a:lnSpc>
              <a:defRPr/>
            </a:pP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</a:rPr>
              <a:t>Среднедушевой доход в месяц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составляет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25 615,00 руб. (2020) </a:t>
            </a:r>
          </a:p>
          <a:p>
            <a:pPr>
              <a:lnSpc>
                <a:spcPct val="110000"/>
              </a:lnSpc>
              <a:defRPr/>
            </a:pP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</a:rPr>
              <a:t>ВРП 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239,5 млн. руб. (2020)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  <a:defRPr/>
            </a:pP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</a:rPr>
              <a:t>ВРП на душу населения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290 301,4 (2019)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4701" y="6105262"/>
            <a:ext cx="545332" cy="5453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270719" y="1646993"/>
            <a:ext cx="3338944" cy="375309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Месторасположение: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 вылета внутренних воздушных линий, 1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этаж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назначение (за исключением организации общественного питания),зона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ритейла,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услуг по забору анализов на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коронавирусную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инфекцию и связанных с ней, а также прочих медицинских услуг, обладающих необходимыми компетенциями, технологиями и ресурсами, достаточным опытом и возможностями для организации коммерческой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точки: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.13,24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4882608" y="5315048"/>
            <a:ext cx="3338944" cy="86962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buNone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055757" y="5315048"/>
            <a:ext cx="3338944" cy="168352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точки в Аэропорту –позитивное влияние на имидж компании. </a:t>
            </a:r>
          </a:p>
          <a:p>
            <a:pPr marL="0" lv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рекламирования бренда для пассажиров с других регионов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95" y="2853553"/>
            <a:ext cx="4512022" cy="322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227" y="1908253"/>
            <a:ext cx="427290" cy="50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2"/>
          <p:cNvSpPr txBox="1">
            <a:spLocks/>
          </p:cNvSpPr>
          <p:nvPr/>
        </p:nvSpPr>
        <p:spPr>
          <a:xfrm>
            <a:off x="1610590" y="932202"/>
            <a:ext cx="59893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Схема 1 этажа здания аэровокзала(зал прилета)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647555"/>
              </p:ext>
            </p:extLst>
          </p:nvPr>
        </p:nvGraphicFramePr>
        <p:xfrm>
          <a:off x="3616751" y="5621427"/>
          <a:ext cx="1803400" cy="592455"/>
        </p:xfrm>
        <a:graphic>
          <a:graphicData uri="http://schemas.openxmlformats.org/drawingml/2006/table">
            <a:tbl>
              <a:tblPr/>
              <a:tblGrid>
                <a:gridCol w="609600"/>
                <a:gridCol w="1193800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№лота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площадь , </a:t>
                      </a:r>
                      <a:r>
                        <a:rPr lang="ru-RU" sz="1200" u="none" strike="noStrike" dirty="0" err="1">
                          <a:effectLst/>
                        </a:rPr>
                        <a:t>кв.м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ru-RU" sz="1200" u="none" strike="noStrike" dirty="0" smtClean="0">
                          <a:effectLst/>
                        </a:rPr>
                        <a:t>13.24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34735" y="5042811"/>
            <a:ext cx="5629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 №1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91" y="1521151"/>
            <a:ext cx="6465186" cy="31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4042161" y="3743058"/>
            <a:ext cx="74061" cy="12049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7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6FE9">
              <a:alpha val="10000"/>
            </a:srgb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31540" y="1011066"/>
            <a:ext cx="828092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Мы рады сотрудничать с Вами и готовы предоставить дополнительную интересующую Вас информацию.</a:t>
            </a:r>
          </a:p>
          <a:p>
            <a:pPr algn="l"/>
            <a:endParaRPr lang="ru-RU" i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8947" y="2723039"/>
            <a:ext cx="6407064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Дамбаева Виктория Юрьевна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Директор филиала ООО «НОВАПОРТ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Трейдинг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» в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г.Улан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-Удэ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sz="1400" i="1" dirty="0">
                <a:solidFill>
                  <a:schemeClr val="tx2">
                    <a:lumMod val="75000"/>
                  </a:schemeClr>
                </a:solidFill>
              </a:rPr>
              <a:t>Тел: +7 902 166 47 28</a:t>
            </a:r>
          </a:p>
          <a:p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E-mail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dambaeva@airportbaikal.ru</a:t>
            </a:r>
            <a:endParaRPr lang="ru-RU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4701" y="6105262"/>
            <a:ext cx="545332" cy="545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87" y="6293147"/>
            <a:ext cx="1433347" cy="357419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8947" y="4588901"/>
            <a:ext cx="6407064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Гармаев Дмитрий Вениаминович 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Генеральный директор ООО «Аэропорт Байкал»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</a:rPr>
              <a:t>Тел: +7 9245555907</a:t>
            </a:r>
          </a:p>
          <a:p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E-mail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garmaev.d@airportbaikal.ru</a:t>
            </a:r>
            <a:endParaRPr lang="ru-RU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35291</TotalTime>
  <Words>254</Words>
  <Application>Microsoft Office PowerPoint</Application>
  <PresentationFormat>Экран (4:3)</PresentationFormat>
  <Paragraphs>43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Аренда точек в Международном       аэропорту «Байкал» (Улан-Удэ)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Anton Klekovkin</dc:creator>
  <cp:lastModifiedBy>Дамбаева Виктория Юрьевна</cp:lastModifiedBy>
  <cp:revision>1352</cp:revision>
  <cp:lastPrinted>2022-01-25T02:38:24Z</cp:lastPrinted>
  <dcterms:modified xsi:type="dcterms:W3CDTF">2022-06-20T09:52:08Z</dcterms:modified>
</cp:coreProperties>
</file>